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7" r:id="rId6"/>
    <p:sldId id="263" r:id="rId7"/>
    <p:sldId id="261" r:id="rId8"/>
    <p:sldId id="262" r:id="rId9"/>
    <p:sldId id="264" r:id="rId10"/>
    <p:sldId id="266" r:id="rId11"/>
  </p:sldIdLst>
  <p:sldSz cx="18288000" cy="10287000"/>
  <p:notesSz cx="6858000" cy="9144000"/>
  <p:embeddedFontLst>
    <p:embeddedFont>
      <p:font typeface="Archivo Black" panose="020B0604020202020204" charset="0"/>
      <p:regular r:id="rId13"/>
    </p:embeddedFont>
    <p:embeddedFont>
      <p:font typeface="Montserrat Classic" panose="020B0604020202020204" charset="0"/>
      <p:regular r:id="rId14"/>
    </p:embeddedFont>
    <p:embeddedFont>
      <p:font typeface="Montserrat Classic Bold" panose="020B0604020202020204" charset="0"/>
      <p:regular r:id="rId15"/>
    </p:embeddedFont>
    <p:embeddedFont>
      <p:font typeface="Montserrat Light" panose="00000400000000000000" pitchFamily="2" charset="0"/>
      <p:regular r:id="rId16"/>
      <p:italic r:id="rId17"/>
    </p:embeddedFont>
    <p:embeddedFont>
      <p:font typeface="Montserrat Light Bold" panose="020B0604020202020204" charset="0"/>
      <p:regular r:id="rId18"/>
    </p:embeddedFont>
    <p:embeddedFont>
      <p:font typeface="Open Sauce Bold" panose="020B0604020202020204" charset="0"/>
      <p:regular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5908" autoAdjust="0"/>
  </p:normalViewPr>
  <p:slideViewPr>
    <p:cSldViewPr>
      <p:cViewPr varScale="1">
        <p:scale>
          <a:sx n="56" d="100"/>
          <a:sy n="56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2" d="100"/>
          <a:sy n="72" d="100"/>
        </p:scale>
        <p:origin x="285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mu.box.com/s/d35msnm6w232lhk33w6t1bgf8gn0g22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mu.box.com/s/rc41dti8zy0usgl56raxza6bot3eknk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group discussion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 minutes minutes</a:t>
            </a:r>
          </a:p>
          <a:p>
            <a:endParaRPr lang="en-US"/>
          </a:p>
          <a:p>
            <a:r>
              <a:rPr lang="en-US"/>
              <a:t>consider asking for additional desired goals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 minutes minutes</a:t>
            </a:r>
          </a:p>
          <a:p>
            <a:endParaRPr lang="en-US"/>
          </a:p>
          <a:p>
            <a:r>
              <a:rPr lang="en-US"/>
              <a:t>consider asking for additional desired goals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6200" y="3048000"/>
            <a:ext cx="6777038" cy="6019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Have hat with cut up phrasing depending on group size ready</a:t>
            </a:r>
          </a:p>
          <a:p>
            <a:endParaRPr lang="en-US" dirty="0"/>
          </a:p>
          <a:p>
            <a:r>
              <a:rPr lang="en-US" dirty="0"/>
              <a:t>Facilitator explains:</a:t>
            </a:r>
          </a:p>
          <a:p>
            <a:r>
              <a:rPr lang="en-US" dirty="0"/>
              <a:t>When we are explaining ideas and people do not agree or have different positions its important</a:t>
            </a:r>
          </a:p>
          <a:p>
            <a:r>
              <a:rPr lang="en-US" dirty="0"/>
              <a:t>For people to feel heard.</a:t>
            </a:r>
          </a:p>
          <a:p>
            <a:r>
              <a:rPr lang="en-US" dirty="0"/>
              <a:t>We are going to practice “arguing for RJ” but in a way that makes people feel heard.</a:t>
            </a:r>
          </a:p>
          <a:p>
            <a:r>
              <a:rPr lang="en-US" dirty="0"/>
              <a:t>A way to make people feel heard is repeating back what you heard them say…and then</a:t>
            </a:r>
          </a:p>
          <a:p>
            <a:r>
              <a:rPr lang="en-US" dirty="0"/>
              <a:t>Using the connector AND to make your point.</a:t>
            </a:r>
          </a:p>
          <a:p>
            <a:endParaRPr lang="en-US" dirty="0"/>
          </a:p>
          <a:p>
            <a:r>
              <a:rPr lang="en-US" dirty="0"/>
              <a:t>For example I heard you say that you think criminals deserve to be punished and from my</a:t>
            </a:r>
          </a:p>
          <a:p>
            <a:r>
              <a:rPr lang="en-US" dirty="0"/>
              <a:t> perspective   as a survivor I agree I just know I would have wanted my trafficker to </a:t>
            </a:r>
          </a:p>
          <a:p>
            <a:r>
              <a:rPr lang="en-US" dirty="0"/>
              <a:t>Stop harming other people and jail did not do this.</a:t>
            </a:r>
          </a:p>
          <a:p>
            <a:endParaRPr lang="en-US" dirty="0"/>
          </a:p>
          <a:p>
            <a:r>
              <a:rPr lang="en-US" dirty="0"/>
              <a:t>Instructions for Activity:</a:t>
            </a:r>
          </a:p>
          <a:p>
            <a:r>
              <a:rPr lang="en-US" dirty="0"/>
              <a:t>In circle you will pull a phrase/argument out of hat. You will read it out load with intro phrase</a:t>
            </a:r>
          </a:p>
          <a:p>
            <a:r>
              <a:rPr lang="en-US" dirty="0"/>
              <a:t>I heard you say…..AND then you make your argument.</a:t>
            </a:r>
          </a:p>
          <a:p>
            <a:endParaRPr lang="en-US" dirty="0"/>
          </a:p>
          <a:p>
            <a:r>
              <a:rPr lang="en-US" dirty="0"/>
              <a:t>If you blank on what to say you can say pass or hand your paper to the facilitator who will make  the argument for you.. </a:t>
            </a:r>
            <a:r>
              <a:rPr lang="en-US" dirty="0" err="1"/>
              <a:t>Liink</a:t>
            </a:r>
            <a:r>
              <a:rPr lang="en-US" dirty="0"/>
              <a:t> to phrases to cu up </a:t>
            </a:r>
            <a:r>
              <a:rPr lang="en-US" dirty="0">
                <a:hlinkClick r:id="rId3"/>
              </a:rPr>
              <a:t>https://lmu.box.com/s/d35msnm6w232lhk33w6t1bgf8gn0g226</a:t>
            </a:r>
            <a:endParaRPr lang="en-US" dirty="0"/>
          </a:p>
          <a:p>
            <a:endParaRPr lang="en-US" dirty="0"/>
          </a:p>
          <a:p>
            <a:pPr algn="l" rtl="0" fontAlgn="base"/>
            <a:r>
              <a:rPr lang="en-US" dirty="0"/>
              <a:t>Suggested phrases for </a:t>
            </a:r>
            <a:r>
              <a:rPr lang="en-US" dirty="0" err="1"/>
              <a:t>hat: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heard you say that you don’t understand why a city would spend more than $30,000 a year on a Defendant’s participation in the program instead of jail…..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heard you say that you think most crime survivors oppose RJ….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heard you say that we don’t have time to invest in qualitative data and long-term answers because violent crime is happening now 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heard you say that its not fair for us not to punish people who have  trafficked someone as they made the choice to do this…..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 heard you say that RJ too easy for someone who has caused harm and wont make people safe in the future..….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heard you say that RJ is a system that defense attorneys and defendants support because it lets their clients off…. 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heard you say that RJ is just a form of mediation and you can not have accountability through mediation…..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heard you say that RJ lets a trafficker not go to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prision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…….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heard you say that trafficking is such a horrible crime how can you just let people off……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heard you say that RJ does not hold people accountable and devalues victims pain and loss….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heard you say that crime is increasing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everday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we can’t let criminals stay on the streets….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 heard you say that traffickers target young children so how can you let them off….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heard you say that you don’t think a trafficker can be part of an RJ program….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heard you say there is no mod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for RJ and human trafficking so how will it work….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68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6200" y="3249613"/>
            <a:ext cx="5943600" cy="4979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Explain scenarios</a:t>
            </a:r>
          </a:p>
          <a:p>
            <a:r>
              <a:rPr lang="en-US" dirty="0"/>
              <a:t>Group 1 is talking to LE about RJ</a:t>
            </a:r>
          </a:p>
          <a:p>
            <a:r>
              <a:rPr lang="en-US" dirty="0"/>
              <a:t>Group 2 is talking to NGO/service providers about LEA</a:t>
            </a:r>
          </a:p>
          <a:p>
            <a:r>
              <a:rPr lang="en-US" dirty="0"/>
              <a:t>Group 3 is talking to HT taskforce</a:t>
            </a:r>
          </a:p>
          <a:p>
            <a:endParaRPr lang="en-US" dirty="0"/>
          </a:p>
          <a:p>
            <a:r>
              <a:rPr lang="en-US" dirty="0"/>
              <a:t>Count off 1, 2, 3 to break into groups.</a:t>
            </a:r>
          </a:p>
          <a:p>
            <a:r>
              <a:rPr lang="en-US" dirty="0"/>
              <a:t>Have designated areas with paper set up for groups to gather at with questions</a:t>
            </a:r>
          </a:p>
          <a:p>
            <a:r>
              <a:rPr lang="en-US" dirty="0"/>
              <a:t>Explain activities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group will answer questions in group brain storm</a:t>
            </a:r>
          </a:p>
          <a:p>
            <a:r>
              <a:rPr lang="en-US" dirty="0"/>
              <a:t>Then will practice internal agenda.</a:t>
            </a:r>
          </a:p>
          <a:p>
            <a:r>
              <a:rPr lang="en-US" dirty="0"/>
              <a:t>Use next slides to explain activity which is also in handout placed at table:</a:t>
            </a:r>
          </a:p>
          <a:p>
            <a:endParaRPr lang="en-US" dirty="0"/>
          </a:p>
          <a:p>
            <a:r>
              <a:rPr lang="en-US" dirty="0"/>
              <a:t>Handout: </a:t>
            </a:r>
            <a:r>
              <a:rPr lang="en-US" dirty="0">
                <a:hlinkClick r:id="rId3"/>
              </a:rPr>
              <a:t>https://lmu.box.com/s/rc41dti8zy0usgl56raxza6bot3eknkt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953000" y="64008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 minutes minutes</a:t>
            </a:r>
          </a:p>
          <a:p>
            <a:endParaRPr lang="en-US"/>
          </a:p>
          <a:p>
            <a:r>
              <a:rPr lang="en-US"/>
              <a:t>consider asking for additional desired goals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These roles will be decided ahead of time. count off from 5, picked by facilitator, or pick an index card.</a:t>
            </a:r>
          </a:p>
          <a:p>
            <a:endParaRPr lang="en-US" dirty="0"/>
          </a:p>
          <a:p>
            <a:r>
              <a:rPr lang="en-US" dirty="0"/>
              <a:t>Facilitator: does not present information. Guides group  through the agenda, calls on next representative to present. Introduces the group.  Keep on time.</a:t>
            </a:r>
          </a:p>
          <a:p>
            <a:endParaRPr lang="en-US" dirty="0"/>
          </a:p>
          <a:p>
            <a:r>
              <a:rPr lang="en-US" dirty="0"/>
              <a:t>Story teller:</a:t>
            </a:r>
          </a:p>
          <a:p>
            <a:r>
              <a:rPr lang="en-US" dirty="0"/>
              <a:t>Brings the narrative </a:t>
            </a:r>
          </a:p>
          <a:p>
            <a:endParaRPr lang="en-US" dirty="0"/>
          </a:p>
          <a:p>
            <a:r>
              <a:rPr lang="en-US" dirty="0"/>
              <a:t>Final ask:</a:t>
            </a:r>
          </a:p>
          <a:p>
            <a:r>
              <a:rPr lang="en-US" dirty="0"/>
              <a:t>Is really clear concise time relevant and measurable</a:t>
            </a:r>
          </a:p>
          <a:p>
            <a:endParaRPr lang="en-US" dirty="0"/>
          </a:p>
          <a:p>
            <a:r>
              <a:rPr lang="en-US" dirty="0"/>
              <a:t>Identify who to follow up with: and get their contact information. Make the appointment then. </a:t>
            </a:r>
          </a:p>
          <a:p>
            <a:endParaRPr lang="en-US" dirty="0"/>
          </a:p>
          <a:p>
            <a:r>
              <a:rPr lang="en-US" dirty="0"/>
              <a:t>10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Share-out goal, is to have an answer for how will you apply this in your community? </a:t>
            </a:r>
          </a:p>
          <a:p>
            <a:endParaRPr lang="en-US" dirty="0"/>
          </a:p>
          <a:p>
            <a:r>
              <a:rPr lang="en-US" dirty="0"/>
              <a:t>15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Share-out goal, is to have an answer for how will you apply this in your community? </a:t>
            </a:r>
          </a:p>
          <a:p>
            <a:endParaRPr lang="en-US"/>
          </a:p>
          <a:p>
            <a:r>
              <a:rPr lang="en-US"/>
              <a:t>15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4521330">
            <a:off x="4522202" y="1734737"/>
            <a:ext cx="14167639" cy="711923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191521" y="3349077"/>
            <a:ext cx="9904959" cy="5174724"/>
            <a:chOff x="0" y="0"/>
            <a:chExt cx="2608713" cy="1362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8713" cy="1362890"/>
            </a:xfrm>
            <a:custGeom>
              <a:avLst/>
              <a:gdLst/>
              <a:ahLst/>
              <a:cxnLst/>
              <a:rect l="l" t="t" r="r" b="b"/>
              <a:pathLst>
                <a:path w="2608713" h="1362890">
                  <a:moveTo>
                    <a:pt x="0" y="0"/>
                  </a:moveTo>
                  <a:lnTo>
                    <a:pt x="2608713" y="0"/>
                  </a:lnTo>
                  <a:lnTo>
                    <a:pt x="2608713" y="1362890"/>
                  </a:lnTo>
                  <a:lnTo>
                    <a:pt x="0" y="1362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608713" cy="1381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191521" y="7102799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2"/>
                </a:lnTo>
                <a:lnTo>
                  <a:pt x="0" y="680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73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527147" y="4627203"/>
            <a:ext cx="9497482" cy="2475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9"/>
              </a:lnSpc>
            </a:pPr>
            <a:r>
              <a:rPr lang="en-US" sz="7122" spc="99">
                <a:solidFill>
                  <a:srgbClr val="040506"/>
                </a:solidFill>
                <a:latin typeface="Archivo Black"/>
                <a:ea typeface="Archivo Black"/>
                <a:cs typeface="Archivo Black"/>
                <a:sym typeface="Archivo Black"/>
              </a:rPr>
              <a:t>TRAIN THE TRAINER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27147" y="3715548"/>
            <a:ext cx="9569332" cy="893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en-US" sz="5286" spc="74">
                <a:solidFill>
                  <a:srgbClr val="040506"/>
                </a:solidFill>
                <a:latin typeface="Archivo Black"/>
                <a:ea typeface="Archivo Black"/>
                <a:cs typeface="Archivo Black"/>
                <a:sym typeface="Archivo Black"/>
              </a:rPr>
              <a:t>RESTORATIVE JUSTICE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91521" y="7571050"/>
            <a:ext cx="9497482" cy="44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53" b="1" spc="140">
                <a:solidFill>
                  <a:srgbClr val="231F2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MERCY &amp; REBEKAH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r>
              <a:rPr lang="en-US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 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-5013836" y="1028700"/>
            <a:ext cx="19354610" cy="2258023"/>
            <a:chOff x="0" y="0"/>
            <a:chExt cx="1876002" cy="2188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6002" cy="218865"/>
            </a:xfrm>
            <a:custGeom>
              <a:avLst/>
              <a:gdLst/>
              <a:ahLst/>
              <a:cxnLst/>
              <a:rect l="l" t="t" r="r" b="b"/>
              <a:pathLst>
                <a:path w="1876002" h="218865">
                  <a:moveTo>
                    <a:pt x="1672802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876002" y="218865"/>
                  </a:lnTo>
                  <a:lnTo>
                    <a:pt x="1672802" y="0"/>
                  </a:lnTo>
                  <a:close/>
                </a:path>
              </a:pathLst>
            </a:custGeom>
            <a:solidFill>
              <a:srgbClr val="01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19050"/>
              <a:ext cx="1672802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6860" y="3148979"/>
            <a:ext cx="5689104" cy="275488"/>
            <a:chOff x="0" y="0"/>
            <a:chExt cx="4519796" cy="2188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19796" cy="218865"/>
            </a:xfrm>
            <a:custGeom>
              <a:avLst/>
              <a:gdLst/>
              <a:ahLst/>
              <a:cxnLst/>
              <a:rect l="l" t="t" r="r" b="b"/>
              <a:pathLst>
                <a:path w="4519796" h="218865">
                  <a:moveTo>
                    <a:pt x="4316596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4519796" y="218865"/>
                  </a:lnTo>
                  <a:lnTo>
                    <a:pt x="4316596" y="0"/>
                  </a:lnTo>
                  <a:close/>
                </a:path>
              </a:pathLst>
            </a:custGeom>
            <a:solidFill>
              <a:srgbClr val="72707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19050"/>
              <a:ext cx="4316596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85550" y="-131220"/>
            <a:ext cx="9534019" cy="1112295"/>
            <a:chOff x="0" y="0"/>
            <a:chExt cx="1876002" cy="218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76002" cy="218865"/>
            </a:xfrm>
            <a:custGeom>
              <a:avLst/>
              <a:gdLst/>
              <a:ahLst/>
              <a:cxnLst/>
              <a:rect l="l" t="t" r="r" b="b"/>
              <a:pathLst>
                <a:path w="1876002" h="218865">
                  <a:moveTo>
                    <a:pt x="1672802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876002" y="218865"/>
                  </a:lnTo>
                  <a:lnTo>
                    <a:pt x="1672802" y="0"/>
                  </a:lnTo>
                  <a:close/>
                </a:path>
              </a:pathLst>
            </a:custGeom>
            <a:solidFill>
              <a:srgbClr val="36363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19050"/>
              <a:ext cx="1672802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-715490" y="962025"/>
            <a:ext cx="129212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800401" y="2179724"/>
            <a:ext cx="5487599" cy="5018866"/>
          </a:xfrm>
          <a:custGeom>
            <a:avLst/>
            <a:gdLst/>
            <a:ahLst/>
            <a:cxnLst/>
            <a:rect l="l" t="t" r="r" b="b"/>
            <a:pathLst>
              <a:path w="5487599" h="5018866">
                <a:moveTo>
                  <a:pt x="0" y="0"/>
                </a:moveTo>
                <a:lnTo>
                  <a:pt x="5487599" y="0"/>
                </a:lnTo>
                <a:lnTo>
                  <a:pt x="5487599" y="5018866"/>
                </a:lnTo>
                <a:lnTo>
                  <a:pt x="0" y="5018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663813" y="1725604"/>
            <a:ext cx="9308329" cy="812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48"/>
              </a:lnSpc>
              <a:spcBef>
                <a:spcPct val="0"/>
              </a:spcBef>
            </a:pPr>
            <a:r>
              <a:rPr lang="en-US" sz="4745" spc="37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POLL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6DA6E-DB4B-7285-1E1F-E8D9BEA2613C}"/>
              </a:ext>
            </a:extLst>
          </p:cNvPr>
          <p:cNvSpPr txBox="1"/>
          <p:nvPr/>
        </p:nvSpPr>
        <p:spPr>
          <a:xfrm>
            <a:off x="228600" y="3897108"/>
            <a:ext cx="119772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Metric Regular"/>
              </a:rPr>
              <a:t>Pollev.com/stephanierichard713</a:t>
            </a:r>
            <a:endParaRPr lang="en-US" sz="6600" dirty="0"/>
          </a:p>
        </p:txBody>
      </p:sp>
      <p:pic>
        <p:nvPicPr>
          <p:cNvPr id="19" name="Picture 1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D78EE41-F270-5168-3437-CE0AE03BE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55" y="5544746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950263" y="803081"/>
            <a:ext cx="15859325" cy="2258023"/>
            <a:chOff x="0" y="0"/>
            <a:chExt cx="1537211" cy="2188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7211" cy="218865"/>
            </a:xfrm>
            <a:custGeom>
              <a:avLst/>
              <a:gdLst/>
              <a:ahLst/>
              <a:cxnLst/>
              <a:rect l="l" t="t" r="r" b="b"/>
              <a:pathLst>
                <a:path w="1537211" h="218865">
                  <a:moveTo>
                    <a:pt x="1334011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537211" y="218865"/>
                  </a:lnTo>
                  <a:lnTo>
                    <a:pt x="1334011" y="0"/>
                  </a:lnTo>
                  <a:close/>
                </a:path>
              </a:pathLst>
            </a:custGeom>
            <a:solidFill>
              <a:srgbClr val="01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19050"/>
              <a:ext cx="1334011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04363" y="2381734"/>
            <a:ext cx="4078795" cy="4114800"/>
          </a:xfrm>
          <a:custGeom>
            <a:avLst/>
            <a:gdLst/>
            <a:ahLst/>
            <a:cxnLst/>
            <a:rect l="l" t="t" r="r" b="b"/>
            <a:pathLst>
              <a:path w="4078795" h="4114800">
                <a:moveTo>
                  <a:pt x="0" y="0"/>
                </a:moveTo>
                <a:lnTo>
                  <a:pt x="4078795" y="0"/>
                </a:lnTo>
                <a:lnTo>
                  <a:pt x="4078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61363" y="4023844"/>
            <a:ext cx="10843000" cy="231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09"/>
              </a:lnSpc>
              <a:buFont typeface="Arial"/>
              <a:buChar char="•"/>
            </a:pPr>
            <a:r>
              <a:rPr lang="en-US" sz="4500" spc="441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We Learned Together</a:t>
            </a:r>
          </a:p>
          <a:p>
            <a:pPr marL="971550" lvl="1" indent="-485775" algn="l">
              <a:lnSpc>
                <a:spcPts val="6209"/>
              </a:lnSpc>
              <a:buFont typeface="Arial"/>
              <a:buChar char="•"/>
            </a:pPr>
            <a:r>
              <a:rPr lang="en-US" sz="4500" spc="441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Questions</a:t>
            </a:r>
          </a:p>
          <a:p>
            <a:pPr algn="l">
              <a:lnSpc>
                <a:spcPts val="6209"/>
              </a:lnSpc>
            </a:pPr>
            <a:endParaRPr lang="en-US" sz="4500" spc="441" dirty="0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74495" y="1604561"/>
            <a:ext cx="6847884" cy="577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63"/>
              </a:lnSpc>
              <a:spcBef>
                <a:spcPct val="0"/>
              </a:spcBef>
            </a:pPr>
            <a:r>
              <a:rPr lang="en-US" sz="3379" spc="27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RECAP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950263" y="803081"/>
            <a:ext cx="15859325" cy="2258023"/>
            <a:chOff x="0" y="0"/>
            <a:chExt cx="1537211" cy="2188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7211" cy="218865"/>
            </a:xfrm>
            <a:custGeom>
              <a:avLst/>
              <a:gdLst/>
              <a:ahLst/>
              <a:cxnLst/>
              <a:rect l="l" t="t" r="r" b="b"/>
              <a:pathLst>
                <a:path w="1537211" h="218865">
                  <a:moveTo>
                    <a:pt x="1334011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537211" y="218865"/>
                  </a:lnTo>
                  <a:lnTo>
                    <a:pt x="1334011" y="0"/>
                  </a:lnTo>
                  <a:close/>
                </a:path>
              </a:pathLst>
            </a:custGeom>
            <a:solidFill>
              <a:srgbClr val="01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19050"/>
              <a:ext cx="1334011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04363" y="2381734"/>
            <a:ext cx="4078795" cy="4114800"/>
          </a:xfrm>
          <a:custGeom>
            <a:avLst/>
            <a:gdLst/>
            <a:ahLst/>
            <a:cxnLst/>
            <a:rect l="l" t="t" r="r" b="b"/>
            <a:pathLst>
              <a:path w="4078795" h="4114800">
                <a:moveTo>
                  <a:pt x="0" y="0"/>
                </a:moveTo>
                <a:lnTo>
                  <a:pt x="4078795" y="0"/>
                </a:lnTo>
                <a:lnTo>
                  <a:pt x="4078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61363" y="4023844"/>
            <a:ext cx="10843000" cy="5509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09"/>
              </a:lnSpc>
              <a:buFont typeface="Arial"/>
              <a:buChar char="•"/>
            </a:pPr>
            <a:r>
              <a:rPr lang="en-US" sz="4500" spc="441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Practical Application with Tangible Outcomes</a:t>
            </a:r>
          </a:p>
          <a:p>
            <a:pPr marL="971550" lvl="1" indent="-485775" algn="l">
              <a:lnSpc>
                <a:spcPts val="6209"/>
              </a:lnSpc>
              <a:buFont typeface="Arial"/>
              <a:buChar char="•"/>
            </a:pPr>
            <a:r>
              <a:rPr lang="en-US" sz="4500" spc="441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Identifying and Operationalizing Next Steps</a:t>
            </a:r>
          </a:p>
          <a:p>
            <a:pPr marL="971550" lvl="1" indent="-485775" algn="l">
              <a:lnSpc>
                <a:spcPts val="6209"/>
              </a:lnSpc>
              <a:buFont typeface="Arial"/>
              <a:buChar char="•"/>
            </a:pPr>
            <a:r>
              <a:rPr lang="en-US" sz="4500" spc="441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to do advocacy for narrative in RJ policy changes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74495" y="1577057"/>
            <a:ext cx="6705916" cy="86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12"/>
              </a:lnSpc>
              <a:spcBef>
                <a:spcPct val="0"/>
              </a:spcBef>
            </a:pPr>
            <a:r>
              <a:rPr lang="en-US" sz="5009" spc="4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GOALS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950263" y="803081"/>
            <a:ext cx="15859325" cy="2258023"/>
            <a:chOff x="0" y="0"/>
            <a:chExt cx="1537211" cy="2188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7211" cy="218865"/>
            </a:xfrm>
            <a:custGeom>
              <a:avLst/>
              <a:gdLst/>
              <a:ahLst/>
              <a:cxnLst/>
              <a:rect l="l" t="t" r="r" b="b"/>
              <a:pathLst>
                <a:path w="1537211" h="218865">
                  <a:moveTo>
                    <a:pt x="1334011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537211" y="218865"/>
                  </a:lnTo>
                  <a:lnTo>
                    <a:pt x="1334011" y="0"/>
                  </a:lnTo>
                  <a:close/>
                </a:path>
              </a:pathLst>
            </a:custGeom>
            <a:solidFill>
              <a:srgbClr val="01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19050"/>
              <a:ext cx="1334011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24390" y="3567102"/>
            <a:ext cx="16134910" cy="595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5471" lvl="1" indent="-407736" algn="l">
              <a:lnSpc>
                <a:spcPts val="5212"/>
              </a:lnSpc>
              <a:buFont typeface="Arial"/>
              <a:buChar char="•"/>
            </a:pPr>
            <a:r>
              <a:rPr lang="en-US" sz="3777" spc="370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Consider your audience</a:t>
            </a:r>
          </a:p>
          <a:p>
            <a:pPr marL="815471" lvl="1" indent="-407736" algn="l">
              <a:lnSpc>
                <a:spcPts val="5212"/>
              </a:lnSpc>
              <a:buFont typeface="Arial"/>
              <a:buChar char="•"/>
            </a:pPr>
            <a:r>
              <a:rPr lang="en-US" sz="3777" spc="370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Think of ways to translate the nuance of accountability </a:t>
            </a:r>
          </a:p>
          <a:p>
            <a:pPr marL="815471" lvl="1" indent="-407736" algn="l">
              <a:lnSpc>
                <a:spcPts val="5212"/>
              </a:lnSpc>
              <a:buFont typeface="Arial"/>
              <a:buChar char="•"/>
            </a:pPr>
            <a:r>
              <a:rPr lang="en-US" sz="3777" spc="370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Offer RJ as an option or victims’ right to choose what process they may want</a:t>
            </a:r>
          </a:p>
          <a:p>
            <a:pPr marL="815471" lvl="1" indent="-407736" algn="l">
              <a:lnSpc>
                <a:spcPts val="5212"/>
              </a:lnSpc>
              <a:buFont typeface="Arial"/>
              <a:buChar char="•"/>
            </a:pPr>
            <a:r>
              <a:rPr lang="en-US" sz="3777" spc="370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Centers for victims/survivors </a:t>
            </a:r>
          </a:p>
          <a:p>
            <a:pPr marL="815471" lvl="1" indent="-407736" algn="l">
              <a:lnSpc>
                <a:spcPts val="5212"/>
              </a:lnSpc>
              <a:buFont typeface="Arial"/>
              <a:buChar char="•"/>
            </a:pPr>
            <a:r>
              <a:rPr lang="en-US" sz="3777" spc="370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Have tangible examples of how RJ can generate public safety </a:t>
            </a:r>
          </a:p>
          <a:p>
            <a:pPr marL="815471" lvl="1" indent="-407736" algn="l">
              <a:lnSpc>
                <a:spcPts val="5212"/>
              </a:lnSpc>
              <a:buFont typeface="Arial"/>
              <a:buChar char="•"/>
            </a:pPr>
            <a:r>
              <a:rPr lang="en-US" sz="3777" spc="370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Use other RJ models to support/or as an example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146632"/>
            <a:ext cx="8621306" cy="1742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12"/>
              </a:lnSpc>
              <a:spcBef>
                <a:spcPct val="0"/>
              </a:spcBef>
            </a:pPr>
            <a:r>
              <a:rPr lang="en-US" sz="5009" spc="4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KEY POINTS FOR TEACHING RJ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950263" y="803081"/>
            <a:ext cx="15859325" cy="2258023"/>
            <a:chOff x="0" y="0"/>
            <a:chExt cx="1537211" cy="2188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7211" cy="218865"/>
            </a:xfrm>
            <a:custGeom>
              <a:avLst/>
              <a:gdLst/>
              <a:ahLst/>
              <a:cxnLst/>
              <a:rect l="l" t="t" r="r" b="b"/>
              <a:pathLst>
                <a:path w="1537211" h="218865">
                  <a:moveTo>
                    <a:pt x="1334011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537211" y="218865"/>
                  </a:lnTo>
                  <a:lnTo>
                    <a:pt x="1334011" y="0"/>
                  </a:lnTo>
                  <a:close/>
                </a:path>
              </a:pathLst>
            </a:custGeom>
            <a:solidFill>
              <a:srgbClr val="01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19050"/>
              <a:ext cx="1334011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04363" y="2381734"/>
            <a:ext cx="4078795" cy="4114800"/>
          </a:xfrm>
          <a:custGeom>
            <a:avLst/>
            <a:gdLst/>
            <a:ahLst/>
            <a:cxnLst/>
            <a:rect l="l" t="t" r="r" b="b"/>
            <a:pathLst>
              <a:path w="4078795" h="4114800">
                <a:moveTo>
                  <a:pt x="0" y="0"/>
                </a:moveTo>
                <a:lnTo>
                  <a:pt x="4078795" y="0"/>
                </a:lnTo>
                <a:lnTo>
                  <a:pt x="4078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61363" y="4023844"/>
            <a:ext cx="10843000" cy="3124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09"/>
              </a:lnSpc>
              <a:buFont typeface="Arial"/>
              <a:buChar char="•"/>
            </a:pPr>
            <a:r>
              <a:rPr lang="en-US" sz="4500" spc="441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Everyone stand up in circle</a:t>
            </a:r>
          </a:p>
          <a:p>
            <a:pPr marL="971550" lvl="1" indent="-485775" algn="l">
              <a:lnSpc>
                <a:spcPts val="6209"/>
              </a:lnSpc>
              <a:buFont typeface="Arial"/>
              <a:buChar char="•"/>
            </a:pPr>
            <a:endParaRPr lang="en-US" sz="4500" spc="441" dirty="0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971550" lvl="1" indent="-485775" algn="l">
              <a:lnSpc>
                <a:spcPts val="6209"/>
              </a:lnSpc>
              <a:buFont typeface="Arial"/>
              <a:buChar char="•"/>
            </a:pPr>
            <a:r>
              <a:rPr lang="en-US" sz="4500" spc="441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 heard you say…..</a:t>
            </a:r>
          </a:p>
          <a:p>
            <a:pPr algn="l">
              <a:lnSpc>
                <a:spcPts val="6209"/>
              </a:lnSpc>
            </a:pPr>
            <a:endParaRPr lang="en-US" sz="4500" spc="441" dirty="0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74495" y="1604561"/>
            <a:ext cx="6847884" cy="64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63"/>
              </a:lnSpc>
              <a:spcBef>
                <a:spcPct val="0"/>
              </a:spcBef>
            </a:pPr>
            <a:r>
              <a:rPr lang="en-US" sz="5400" spc="27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Yes And Activity!  </a:t>
            </a:r>
          </a:p>
        </p:txBody>
      </p:sp>
    </p:spTree>
    <p:extLst>
      <p:ext uri="{BB962C8B-B14F-4D97-AF65-F5344CB8AC3E}">
        <p14:creationId xmlns:p14="http://schemas.microsoft.com/office/powerpoint/2010/main" val="208471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05283" y="1028700"/>
            <a:ext cx="15591759" cy="8229600"/>
            <a:chOff x="0" y="0"/>
            <a:chExt cx="4106471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06471" cy="2167467"/>
            </a:xfrm>
            <a:custGeom>
              <a:avLst/>
              <a:gdLst/>
              <a:ahLst/>
              <a:cxnLst/>
              <a:rect l="l" t="t" r="r" b="b"/>
              <a:pathLst>
                <a:path w="4106471" h="2167467">
                  <a:moveTo>
                    <a:pt x="12413" y="0"/>
                  </a:moveTo>
                  <a:lnTo>
                    <a:pt x="4094058" y="0"/>
                  </a:lnTo>
                  <a:cubicBezTo>
                    <a:pt x="4100914" y="0"/>
                    <a:pt x="4106471" y="5558"/>
                    <a:pt x="4106471" y="12413"/>
                  </a:cubicBezTo>
                  <a:lnTo>
                    <a:pt x="4106471" y="2155053"/>
                  </a:lnTo>
                  <a:cubicBezTo>
                    <a:pt x="4106471" y="2158346"/>
                    <a:pt x="4105164" y="2161503"/>
                    <a:pt x="4102836" y="2163831"/>
                  </a:cubicBezTo>
                  <a:cubicBezTo>
                    <a:pt x="4100507" y="2166159"/>
                    <a:pt x="4097350" y="2167467"/>
                    <a:pt x="4094058" y="2167467"/>
                  </a:cubicBezTo>
                  <a:lnTo>
                    <a:pt x="12413" y="2167467"/>
                  </a:lnTo>
                  <a:cubicBezTo>
                    <a:pt x="9121" y="2167467"/>
                    <a:pt x="5964" y="2166159"/>
                    <a:pt x="3636" y="2163831"/>
                  </a:cubicBezTo>
                  <a:cubicBezTo>
                    <a:pt x="1308" y="2161503"/>
                    <a:pt x="0" y="2158346"/>
                    <a:pt x="0" y="2155053"/>
                  </a:cubicBezTo>
                  <a:lnTo>
                    <a:pt x="0" y="12413"/>
                  </a:lnTo>
                  <a:cubicBezTo>
                    <a:pt x="0" y="9121"/>
                    <a:pt x="1308" y="5964"/>
                    <a:pt x="3636" y="3636"/>
                  </a:cubicBezTo>
                  <a:cubicBezTo>
                    <a:pt x="5964" y="1308"/>
                    <a:pt x="9121" y="0"/>
                    <a:pt x="12413" y="0"/>
                  </a:cubicBez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106471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90328" y="3698598"/>
            <a:ext cx="3086100" cy="4784036"/>
            <a:chOff x="0" y="0"/>
            <a:chExt cx="812800" cy="12599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259993"/>
            </a:xfrm>
            <a:custGeom>
              <a:avLst/>
              <a:gdLst/>
              <a:ahLst/>
              <a:cxnLst/>
              <a:rect l="l" t="t" r="r" b="b"/>
              <a:pathLst>
                <a:path w="812800" h="1259993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1209820"/>
                  </a:lnTo>
                  <a:cubicBezTo>
                    <a:pt x="812800" y="1223127"/>
                    <a:pt x="807514" y="1235889"/>
                    <a:pt x="798105" y="1245298"/>
                  </a:cubicBezTo>
                  <a:cubicBezTo>
                    <a:pt x="788695" y="1254707"/>
                    <a:pt x="775934" y="1259993"/>
                    <a:pt x="762627" y="1259993"/>
                  </a:cubicBezTo>
                  <a:lnTo>
                    <a:pt x="50173" y="1259993"/>
                  </a:lnTo>
                  <a:cubicBezTo>
                    <a:pt x="36866" y="1259993"/>
                    <a:pt x="24105" y="1254707"/>
                    <a:pt x="14695" y="1245298"/>
                  </a:cubicBezTo>
                  <a:cubicBezTo>
                    <a:pt x="5286" y="1235889"/>
                    <a:pt x="0" y="1223127"/>
                    <a:pt x="0" y="1209820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127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29299" y="5644798"/>
            <a:ext cx="3296485" cy="507624"/>
            <a:chOff x="-42647" y="151323"/>
            <a:chExt cx="868210" cy="133695"/>
          </a:xfrm>
        </p:grpSpPr>
        <p:sp>
          <p:nvSpPr>
            <p:cNvPr id="10" name="Freeform 10"/>
            <p:cNvSpPr/>
            <p:nvPr/>
          </p:nvSpPr>
          <p:spPr>
            <a:xfrm>
              <a:off x="12763" y="151323"/>
              <a:ext cx="812800" cy="133695"/>
            </a:xfrm>
            <a:custGeom>
              <a:avLst/>
              <a:gdLst/>
              <a:ahLst/>
              <a:cxnLst/>
              <a:rect l="l" t="t" r="r" b="b"/>
              <a:pathLst>
                <a:path w="812800" h="133695">
                  <a:moveTo>
                    <a:pt x="0" y="0"/>
                  </a:moveTo>
                  <a:lnTo>
                    <a:pt x="812800" y="0"/>
                  </a:lnTo>
                  <a:lnTo>
                    <a:pt x="812800" y="133695"/>
                  </a:lnTo>
                  <a:lnTo>
                    <a:pt x="0" y="1336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42647" y="151323"/>
              <a:ext cx="842106" cy="99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 lang="en-US" sz="21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01162" y="3698598"/>
            <a:ext cx="3086100" cy="4689040"/>
            <a:chOff x="0" y="0"/>
            <a:chExt cx="812800" cy="12599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1259993"/>
            </a:xfrm>
            <a:custGeom>
              <a:avLst/>
              <a:gdLst/>
              <a:ahLst/>
              <a:cxnLst/>
              <a:rect l="l" t="t" r="r" b="b"/>
              <a:pathLst>
                <a:path w="812800" h="1259993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1209820"/>
                  </a:lnTo>
                  <a:cubicBezTo>
                    <a:pt x="812800" y="1223127"/>
                    <a:pt x="807514" y="1235889"/>
                    <a:pt x="798105" y="1245298"/>
                  </a:cubicBezTo>
                  <a:cubicBezTo>
                    <a:pt x="788695" y="1254707"/>
                    <a:pt x="775934" y="1259993"/>
                    <a:pt x="762627" y="1259993"/>
                  </a:cubicBezTo>
                  <a:lnTo>
                    <a:pt x="50173" y="1259993"/>
                  </a:lnTo>
                  <a:cubicBezTo>
                    <a:pt x="36866" y="1259993"/>
                    <a:pt x="24105" y="1254707"/>
                    <a:pt x="14695" y="1245298"/>
                  </a:cubicBezTo>
                  <a:cubicBezTo>
                    <a:pt x="5286" y="1235889"/>
                    <a:pt x="0" y="1223127"/>
                    <a:pt x="0" y="1209820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127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01162" y="5408246"/>
            <a:ext cx="3086100" cy="887938"/>
            <a:chOff x="0" y="183121"/>
            <a:chExt cx="812800" cy="233860"/>
          </a:xfrm>
        </p:grpSpPr>
        <p:sp>
          <p:nvSpPr>
            <p:cNvPr id="16" name="Freeform 16"/>
            <p:cNvSpPr/>
            <p:nvPr/>
          </p:nvSpPr>
          <p:spPr>
            <a:xfrm>
              <a:off x="0" y="187793"/>
              <a:ext cx="812800" cy="214810"/>
            </a:xfrm>
            <a:custGeom>
              <a:avLst/>
              <a:gdLst/>
              <a:ahLst/>
              <a:cxnLst/>
              <a:rect l="l" t="t" r="r" b="b"/>
              <a:pathLst>
                <a:path w="812800" h="214810">
                  <a:moveTo>
                    <a:pt x="0" y="0"/>
                  </a:moveTo>
                  <a:lnTo>
                    <a:pt x="812800" y="0"/>
                  </a:lnTo>
                  <a:lnTo>
                    <a:pt x="812800" y="214810"/>
                  </a:lnTo>
                  <a:lnTo>
                    <a:pt x="0" y="214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83121"/>
              <a:ext cx="812800" cy="233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Community/Impacted Population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690980" y="1702311"/>
            <a:ext cx="10906040" cy="2461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48"/>
              </a:lnSpc>
              <a:spcBef>
                <a:spcPct val="0"/>
              </a:spcBef>
            </a:pPr>
            <a:r>
              <a:rPr lang="en-US" sz="4745" spc="37" dirty="0">
                <a:solidFill>
                  <a:srgbClr val="010101"/>
                </a:solidFill>
                <a:latin typeface="Archivo Black"/>
                <a:ea typeface="Archivo Black"/>
                <a:cs typeface="Archivo Black"/>
                <a:sym typeface="Archivo Black"/>
              </a:rPr>
              <a:t>SCENARIOS</a:t>
            </a:r>
          </a:p>
          <a:p>
            <a:pPr marL="0" lvl="0" indent="0" algn="ctr">
              <a:lnSpc>
                <a:spcPts val="6548"/>
              </a:lnSpc>
              <a:spcBef>
                <a:spcPct val="0"/>
              </a:spcBef>
            </a:pPr>
            <a:r>
              <a:rPr lang="en-US" sz="4745" spc="37" dirty="0">
                <a:solidFill>
                  <a:srgbClr val="010101"/>
                </a:solidFill>
                <a:latin typeface="Archivo Black"/>
                <a:ea typeface="Archivo Black"/>
                <a:cs typeface="Archivo Black"/>
                <a:sym typeface="Archivo Black"/>
              </a:rPr>
              <a:t>Group 1, 2 &amp; 3</a:t>
            </a:r>
          </a:p>
          <a:p>
            <a:pPr marL="0" lvl="0" indent="0" algn="ctr">
              <a:lnSpc>
                <a:spcPts val="6548"/>
              </a:lnSpc>
              <a:spcBef>
                <a:spcPct val="0"/>
              </a:spcBef>
            </a:pPr>
            <a:endParaRPr lang="en-US" sz="4745" spc="37" dirty="0">
              <a:solidFill>
                <a:srgbClr val="01010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045184" y="6250170"/>
            <a:ext cx="2722103" cy="51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6102" lvl="1" indent="-163051" algn="l">
              <a:lnSpc>
                <a:spcPts val="2084"/>
              </a:lnSpc>
              <a:buFont typeface="Arial"/>
              <a:buChar char="•"/>
            </a:pPr>
            <a:r>
              <a:rPr lang="en-US" sz="1510" spc="148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DA’s office</a:t>
            </a:r>
          </a:p>
          <a:p>
            <a:pPr marL="326102" lvl="1" indent="-163051" algn="l">
              <a:lnSpc>
                <a:spcPts val="2084"/>
              </a:lnSpc>
              <a:buFont typeface="Arial"/>
              <a:buChar char="•"/>
            </a:pPr>
            <a:r>
              <a:rPr lang="en-US" sz="1510" spc="148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Police Chief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67505" y="6063913"/>
            <a:ext cx="2722103" cy="2134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84"/>
              </a:lnSpc>
              <a:spcBef>
                <a:spcPct val="0"/>
              </a:spcBef>
            </a:pPr>
            <a:endParaRPr lang="en-US" sz="1510" spc="148" dirty="0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>
              <a:lnSpc>
                <a:spcPts val="2084"/>
              </a:lnSpc>
              <a:spcBef>
                <a:spcPct val="0"/>
              </a:spcBef>
            </a:pPr>
            <a:r>
              <a:rPr lang="en-US" sz="1510" spc="148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Meeting at a community-based organization who has expressed interest in understanding restorative justice process. </a:t>
            </a:r>
          </a:p>
        </p:txBody>
      </p:sp>
      <p:sp>
        <p:nvSpPr>
          <p:cNvPr id="21" name="Freeform 21"/>
          <p:cNvSpPr/>
          <p:nvPr/>
        </p:nvSpPr>
        <p:spPr>
          <a:xfrm>
            <a:off x="7062893" y="4100367"/>
            <a:ext cx="789574" cy="975879"/>
          </a:xfrm>
          <a:custGeom>
            <a:avLst/>
            <a:gdLst/>
            <a:ahLst/>
            <a:cxnLst/>
            <a:rect l="l" t="t" r="r" b="b"/>
            <a:pathLst>
              <a:path w="789574" h="975879">
                <a:moveTo>
                  <a:pt x="0" y="0"/>
                </a:moveTo>
                <a:lnTo>
                  <a:pt x="789574" y="0"/>
                </a:lnTo>
                <a:lnTo>
                  <a:pt x="789574" y="975879"/>
                </a:lnTo>
                <a:lnTo>
                  <a:pt x="0" y="975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107988" y="4094222"/>
            <a:ext cx="1397344" cy="1049278"/>
          </a:xfrm>
          <a:custGeom>
            <a:avLst/>
            <a:gdLst/>
            <a:ahLst/>
            <a:cxnLst/>
            <a:rect l="l" t="t" r="r" b="b"/>
            <a:pathLst>
              <a:path w="1397344" h="1049278">
                <a:moveTo>
                  <a:pt x="0" y="0"/>
                </a:moveTo>
                <a:lnTo>
                  <a:pt x="1397343" y="0"/>
                </a:lnTo>
                <a:lnTo>
                  <a:pt x="1397343" y="1049278"/>
                </a:lnTo>
                <a:lnTo>
                  <a:pt x="0" y="1049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6">
            <a:extLst>
              <a:ext uri="{FF2B5EF4-FFF2-40B4-BE49-F238E27FC236}">
                <a16:creationId xmlns:a16="http://schemas.microsoft.com/office/drawing/2014/main" id="{9328EEAE-BD2B-F389-60C7-1CAB55798DF2}"/>
              </a:ext>
            </a:extLst>
          </p:cNvPr>
          <p:cNvGrpSpPr/>
          <p:nvPr/>
        </p:nvGrpSpPr>
        <p:grpSpPr>
          <a:xfrm>
            <a:off x="1021027" y="3698598"/>
            <a:ext cx="5048269" cy="7739520"/>
            <a:chOff x="0" y="-842839"/>
            <a:chExt cx="963235" cy="2102832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B116426-9888-AD74-69A8-0D0613404BD5}"/>
                </a:ext>
              </a:extLst>
            </p:cNvPr>
            <p:cNvSpPr/>
            <p:nvPr/>
          </p:nvSpPr>
          <p:spPr>
            <a:xfrm>
              <a:off x="328599" y="-842839"/>
              <a:ext cx="634636" cy="1299825"/>
            </a:xfrm>
            <a:custGeom>
              <a:avLst/>
              <a:gdLst/>
              <a:ahLst/>
              <a:cxnLst/>
              <a:rect l="l" t="t" r="r" b="b"/>
              <a:pathLst>
                <a:path w="812800" h="1259993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1209820"/>
                  </a:lnTo>
                  <a:cubicBezTo>
                    <a:pt x="812800" y="1223127"/>
                    <a:pt x="807514" y="1235889"/>
                    <a:pt x="798105" y="1245298"/>
                  </a:cubicBezTo>
                  <a:cubicBezTo>
                    <a:pt x="788695" y="1254707"/>
                    <a:pt x="775934" y="1259993"/>
                    <a:pt x="762627" y="1259993"/>
                  </a:cubicBezTo>
                  <a:lnTo>
                    <a:pt x="50173" y="1259993"/>
                  </a:lnTo>
                  <a:cubicBezTo>
                    <a:pt x="36866" y="1259993"/>
                    <a:pt x="24105" y="1254707"/>
                    <a:pt x="14695" y="1245298"/>
                  </a:cubicBezTo>
                  <a:cubicBezTo>
                    <a:pt x="5286" y="1235889"/>
                    <a:pt x="0" y="1223127"/>
                    <a:pt x="0" y="1209820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F56E7EA6-1C91-E6ED-6B7A-6AC2C5E62F72}"/>
                </a:ext>
              </a:extLst>
            </p:cNvPr>
            <p:cNvSpPr txBox="1"/>
            <p:nvPr/>
          </p:nvSpPr>
          <p:spPr>
            <a:xfrm>
              <a:off x="0" y="-19050"/>
              <a:ext cx="812800" cy="127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6" name="TextBox 11">
            <a:extLst>
              <a:ext uri="{FF2B5EF4-FFF2-40B4-BE49-F238E27FC236}">
                <a16:creationId xmlns:a16="http://schemas.microsoft.com/office/drawing/2014/main" id="{CB076FF8-433D-1555-86F4-B2A44BC7C8A2}"/>
              </a:ext>
            </a:extLst>
          </p:cNvPr>
          <p:cNvSpPr txBox="1"/>
          <p:nvPr/>
        </p:nvSpPr>
        <p:spPr>
          <a:xfrm>
            <a:off x="6053138" y="5608633"/>
            <a:ext cx="3086100" cy="5799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r>
              <a:rPr lang="en-US" sz="21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Law enforcement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066C0C-BF71-AC8E-8E0E-A36AFD308C6D}"/>
              </a:ext>
            </a:extLst>
          </p:cNvPr>
          <p:cNvSpPr txBox="1"/>
          <p:nvPr/>
        </p:nvSpPr>
        <p:spPr>
          <a:xfrm>
            <a:off x="3048000" y="6362700"/>
            <a:ext cx="256619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6102" lvl="1" indent="-163051" algn="l">
              <a:lnSpc>
                <a:spcPts val="2084"/>
              </a:lnSpc>
              <a:buFont typeface="Arial"/>
              <a:buChar char="•"/>
            </a:pPr>
            <a:r>
              <a:rPr lang="en-US" sz="1800" spc="148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pc="148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</a:t>
            </a:r>
            <a:r>
              <a:rPr lang="en-US" sz="1800" spc="148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ouncils or task forces that are LE heavy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D33988B7-69FB-55B4-7EA6-DF3AE44867EF}"/>
              </a:ext>
            </a:extLst>
          </p:cNvPr>
          <p:cNvSpPr/>
          <p:nvPr/>
        </p:nvSpPr>
        <p:spPr>
          <a:xfrm>
            <a:off x="2724598" y="5701093"/>
            <a:ext cx="3228329" cy="437919"/>
          </a:xfrm>
          <a:custGeom>
            <a:avLst/>
            <a:gdLst/>
            <a:ahLst/>
            <a:cxnLst/>
            <a:rect l="l" t="t" r="r" b="b"/>
            <a:pathLst>
              <a:path w="812800" h="133695">
                <a:moveTo>
                  <a:pt x="0" y="0"/>
                </a:moveTo>
                <a:lnTo>
                  <a:pt x="812800" y="0"/>
                </a:lnTo>
                <a:lnTo>
                  <a:pt x="812800" y="133695"/>
                </a:lnTo>
                <a:lnTo>
                  <a:pt x="0" y="133695"/>
                </a:ln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9C206973-0C12-218F-6385-0F906BB8A979}"/>
              </a:ext>
            </a:extLst>
          </p:cNvPr>
          <p:cNvSpPr txBox="1"/>
          <p:nvPr/>
        </p:nvSpPr>
        <p:spPr>
          <a:xfrm>
            <a:off x="2929638" y="5587033"/>
            <a:ext cx="3086100" cy="681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r>
              <a:rPr lang="en-US" sz="2199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 Taskforce</a:t>
            </a: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4A1ACDF1-DB2F-B7E6-FEF5-5C650B545B8E}"/>
              </a:ext>
            </a:extLst>
          </p:cNvPr>
          <p:cNvSpPr/>
          <p:nvPr/>
        </p:nvSpPr>
        <p:spPr>
          <a:xfrm>
            <a:off x="3976897" y="4190164"/>
            <a:ext cx="789574" cy="975879"/>
          </a:xfrm>
          <a:custGeom>
            <a:avLst/>
            <a:gdLst/>
            <a:ahLst/>
            <a:cxnLst/>
            <a:rect l="l" t="t" r="r" b="b"/>
            <a:pathLst>
              <a:path w="789574" h="975879">
                <a:moveTo>
                  <a:pt x="0" y="0"/>
                </a:moveTo>
                <a:lnTo>
                  <a:pt x="789574" y="0"/>
                </a:lnTo>
                <a:lnTo>
                  <a:pt x="789574" y="975879"/>
                </a:lnTo>
                <a:lnTo>
                  <a:pt x="0" y="975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950263" y="803081"/>
            <a:ext cx="15859325" cy="2258023"/>
            <a:chOff x="0" y="0"/>
            <a:chExt cx="1537211" cy="2188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7211" cy="218865"/>
            </a:xfrm>
            <a:custGeom>
              <a:avLst/>
              <a:gdLst/>
              <a:ahLst/>
              <a:cxnLst/>
              <a:rect l="l" t="t" r="r" b="b"/>
              <a:pathLst>
                <a:path w="1537211" h="218865">
                  <a:moveTo>
                    <a:pt x="1334011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537211" y="218865"/>
                  </a:lnTo>
                  <a:lnTo>
                    <a:pt x="1334011" y="0"/>
                  </a:lnTo>
                  <a:close/>
                </a:path>
              </a:pathLst>
            </a:custGeom>
            <a:solidFill>
              <a:srgbClr val="01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19050"/>
              <a:ext cx="1334011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364956"/>
            <a:ext cx="8621306" cy="4436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113" b="1" spc="207" dirty="0">
                <a:solidFill>
                  <a:srgbClr val="231F2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Identify proponents and opponents </a:t>
            </a:r>
          </a:p>
          <a:p>
            <a:pPr algn="l">
              <a:lnSpc>
                <a:spcPts val="2916"/>
              </a:lnSpc>
            </a:pPr>
            <a:r>
              <a:rPr lang="en-US" sz="2113" b="1" spc="207" dirty="0">
                <a:solidFill>
                  <a:srgbClr val="231F2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Think About? </a:t>
            </a:r>
          </a:p>
          <a:p>
            <a:pPr marL="456238" lvl="1" indent="-228119" algn="l">
              <a:lnSpc>
                <a:spcPts val="2916"/>
              </a:lnSpc>
              <a:buFont typeface="Arial"/>
              <a:buChar char="•"/>
            </a:pPr>
            <a:r>
              <a:rPr lang="en-US" sz="2113" b="1" spc="207" dirty="0">
                <a:solidFill>
                  <a:srgbClr val="231F2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Political agendas of elected officials</a:t>
            </a:r>
          </a:p>
          <a:p>
            <a:pPr marL="456238" lvl="1" indent="-228119" algn="l">
              <a:lnSpc>
                <a:spcPts val="2916"/>
              </a:lnSpc>
              <a:buFont typeface="Arial"/>
              <a:buChar char="•"/>
            </a:pPr>
            <a:r>
              <a:rPr lang="en-US" sz="2113" b="1" spc="207" dirty="0">
                <a:solidFill>
                  <a:srgbClr val="231F2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DAs/Prosecutors that take a tough on crime approach</a:t>
            </a:r>
          </a:p>
          <a:p>
            <a:pPr marL="456238" lvl="1" indent="-228119" algn="l">
              <a:lnSpc>
                <a:spcPts val="2916"/>
              </a:lnSpc>
              <a:buFont typeface="Arial"/>
              <a:buChar char="•"/>
            </a:pPr>
            <a:r>
              <a:rPr lang="en-US" sz="2113" b="1" spc="207" dirty="0">
                <a:solidFill>
                  <a:srgbClr val="231F2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Organizational funding</a:t>
            </a:r>
          </a:p>
          <a:p>
            <a:pPr marL="456238" lvl="1" indent="-228119" algn="l">
              <a:lnSpc>
                <a:spcPts val="2916"/>
              </a:lnSpc>
              <a:buFont typeface="Arial"/>
              <a:buChar char="•"/>
            </a:pPr>
            <a:r>
              <a:rPr lang="en-US" sz="2113" b="1" spc="207" dirty="0">
                <a:solidFill>
                  <a:srgbClr val="231F2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Community/organizational values/beliefs</a:t>
            </a:r>
          </a:p>
          <a:p>
            <a:pPr algn="l">
              <a:lnSpc>
                <a:spcPts val="2916"/>
              </a:lnSpc>
            </a:pPr>
            <a:r>
              <a:rPr lang="en-US" sz="2113" b="1" spc="207" dirty="0">
                <a:solidFill>
                  <a:srgbClr val="231F2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How to respond to opposition </a:t>
            </a:r>
          </a:p>
          <a:p>
            <a:pPr marL="456238" lvl="1" indent="-228119" algn="l">
              <a:lnSpc>
                <a:spcPts val="2916"/>
              </a:lnSpc>
              <a:buFont typeface="Arial"/>
              <a:buChar char="•"/>
            </a:pPr>
            <a:r>
              <a:rPr lang="en-US" sz="2113" b="1" spc="207" dirty="0">
                <a:solidFill>
                  <a:srgbClr val="231F2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What arguments against RJ for HT might we identify ahead of time? </a:t>
            </a:r>
          </a:p>
          <a:p>
            <a:pPr marL="456238" lvl="1" indent="-228119" algn="l">
              <a:lnSpc>
                <a:spcPts val="2916"/>
              </a:lnSpc>
              <a:buFont typeface="Arial"/>
              <a:buChar char="•"/>
            </a:pPr>
            <a:r>
              <a:rPr lang="en-US" sz="2113" b="1" spc="207" dirty="0">
                <a:solidFill>
                  <a:srgbClr val="231F2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What are clear talking points to address opposition?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2400" y="1146632"/>
            <a:ext cx="10363200" cy="1705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12"/>
              </a:lnSpc>
              <a:spcBef>
                <a:spcPct val="0"/>
              </a:spcBef>
            </a:pPr>
            <a:r>
              <a:rPr lang="en-US" sz="4400" spc="4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PART 1 SCENARIO: WHAT PUSHBACK MIGHT THERE BE?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25000" y="3889075"/>
            <a:ext cx="7559467" cy="361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0747" lvl="1" algn="l">
              <a:lnSpc>
                <a:spcPts val="3716"/>
              </a:lnSpc>
            </a:pPr>
            <a:r>
              <a:rPr lang="en-US" sz="50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Reminder </a:t>
            </a:r>
          </a:p>
          <a:p>
            <a:pPr marL="581494" lvl="1" indent="-290747" algn="l">
              <a:lnSpc>
                <a:spcPts val="3716"/>
              </a:lnSpc>
              <a:buFont typeface="Arial"/>
              <a:buChar char="•"/>
            </a:pPr>
            <a:r>
              <a:rPr lang="en-US" sz="2693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Narrative for different audiences</a:t>
            </a:r>
          </a:p>
          <a:p>
            <a:pPr marL="1162988" lvl="2" indent="-387663" algn="l">
              <a:lnSpc>
                <a:spcPts val="3716"/>
              </a:lnSpc>
              <a:buFont typeface="Arial"/>
              <a:buChar char="⚬"/>
            </a:pPr>
            <a:r>
              <a:rPr lang="en-US" sz="2693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Law enforcement narratives will be very different then working within community</a:t>
            </a:r>
          </a:p>
          <a:p>
            <a:pPr marL="1162988" lvl="2" indent="-387663" algn="l">
              <a:lnSpc>
                <a:spcPts val="3716"/>
              </a:lnSpc>
              <a:buFont typeface="Arial"/>
              <a:buChar char="⚬"/>
            </a:pPr>
            <a:r>
              <a:rPr lang="en-US" sz="2693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 need buy in from both!</a:t>
            </a:r>
          </a:p>
          <a:p>
            <a:pPr algn="ctr">
              <a:lnSpc>
                <a:spcPts val="6500"/>
              </a:lnSpc>
              <a:spcBef>
                <a:spcPct val="0"/>
              </a:spcBef>
            </a:pPr>
            <a:endParaRPr lang="en-US" sz="50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950263" y="803081"/>
            <a:ext cx="15859325" cy="2258023"/>
            <a:chOff x="0" y="0"/>
            <a:chExt cx="1537211" cy="2188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7211" cy="218865"/>
            </a:xfrm>
            <a:custGeom>
              <a:avLst/>
              <a:gdLst/>
              <a:ahLst/>
              <a:cxnLst/>
              <a:rect l="l" t="t" r="r" b="b"/>
              <a:pathLst>
                <a:path w="1537211" h="218865">
                  <a:moveTo>
                    <a:pt x="1334011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537211" y="218865"/>
                  </a:lnTo>
                  <a:lnTo>
                    <a:pt x="1334011" y="0"/>
                  </a:lnTo>
                  <a:close/>
                </a:path>
              </a:pathLst>
            </a:custGeom>
            <a:solidFill>
              <a:srgbClr val="01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19050"/>
              <a:ext cx="1334011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209204" y="3947818"/>
            <a:ext cx="4078795" cy="4114800"/>
          </a:xfrm>
          <a:custGeom>
            <a:avLst/>
            <a:gdLst/>
            <a:ahLst/>
            <a:cxnLst/>
            <a:rect l="l" t="t" r="r" b="b"/>
            <a:pathLst>
              <a:path w="4078795" h="4114800">
                <a:moveTo>
                  <a:pt x="0" y="0"/>
                </a:moveTo>
                <a:lnTo>
                  <a:pt x="4078796" y="0"/>
                </a:lnTo>
                <a:lnTo>
                  <a:pt x="4078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43279" y="3363954"/>
            <a:ext cx="11830650" cy="660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1494" lvl="1" indent="-290747" algn="l">
              <a:lnSpc>
                <a:spcPts val="3716"/>
              </a:lnSpc>
              <a:buFont typeface="Arial"/>
              <a:buChar char="•"/>
            </a:pPr>
            <a:r>
              <a:rPr lang="en-US" sz="2693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Assign roles/Draft Key points for internal agenda</a:t>
            </a:r>
          </a:p>
          <a:p>
            <a:pPr marL="1162988" lvl="2" indent="-387663" algn="l">
              <a:lnSpc>
                <a:spcPts val="3716"/>
              </a:lnSpc>
              <a:buFont typeface="Arial"/>
              <a:buChar char="⚬"/>
            </a:pPr>
            <a:r>
              <a:rPr lang="en-US" sz="2693" b="1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Facilitator</a:t>
            </a:r>
            <a:r>
              <a:rPr lang="en-US" sz="2693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– 1 member, time-keeper –Introduce each speaker, keep agenda flowing.</a:t>
            </a:r>
          </a:p>
          <a:p>
            <a:pPr marL="1162988" lvl="2" indent="-387663" algn="l">
              <a:lnSpc>
                <a:spcPts val="3716"/>
              </a:lnSpc>
              <a:buFont typeface="Arial"/>
              <a:buChar char="⚬"/>
            </a:pPr>
            <a:r>
              <a:rPr lang="en-US" sz="2693" b="1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Story Tellers </a:t>
            </a:r>
            <a:r>
              <a:rPr lang="en-US" sz="2693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- 1-2 members share personal experience and why RJ is important</a:t>
            </a:r>
          </a:p>
          <a:p>
            <a:pPr marL="1162988" lvl="2" indent="-387663" algn="l">
              <a:lnSpc>
                <a:spcPts val="3716"/>
              </a:lnSpc>
              <a:buFont typeface="Arial"/>
              <a:buChar char="⚬"/>
            </a:pPr>
            <a:r>
              <a:rPr lang="en-US" sz="2693" b="1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Researchers</a:t>
            </a:r>
            <a:r>
              <a:rPr lang="en-US" sz="2693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- 1-2 members focus on statistics - that are in plain language</a:t>
            </a:r>
          </a:p>
          <a:p>
            <a:pPr marL="1162988" lvl="2" indent="-387663" algn="l">
              <a:lnSpc>
                <a:spcPts val="3716"/>
              </a:lnSpc>
              <a:buFont typeface="Arial"/>
              <a:buChar char="⚬"/>
            </a:pPr>
            <a:r>
              <a:rPr lang="en-US" sz="2693" b="1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Close</a:t>
            </a:r>
            <a:r>
              <a:rPr lang="en-US" sz="2693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</a:p>
          <a:p>
            <a:pPr marL="1620188" lvl="3" indent="-387663">
              <a:lnSpc>
                <a:spcPts val="3716"/>
              </a:lnSpc>
              <a:buFont typeface="Arial"/>
              <a:buChar char="⚬"/>
            </a:pPr>
            <a:r>
              <a:rPr lang="en-US" sz="2693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is your final ask for LEA or the Community Group</a:t>
            </a:r>
          </a:p>
          <a:p>
            <a:pPr marL="1620188" lvl="3" indent="-387663">
              <a:lnSpc>
                <a:spcPts val="3716"/>
              </a:lnSpc>
              <a:buFont typeface="Arial"/>
              <a:buChar char="⚬"/>
            </a:pPr>
            <a:r>
              <a:rPr lang="en-US" sz="2693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Identifies who to follow up with/Point of contact</a:t>
            </a:r>
          </a:p>
          <a:p>
            <a:pPr marL="1232525" lvl="3">
              <a:lnSpc>
                <a:spcPts val="3716"/>
              </a:lnSpc>
            </a:pPr>
            <a:endParaRPr lang="en-US" sz="2693" spc="263" dirty="0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05788" lvl="1" indent="-387663">
              <a:lnSpc>
                <a:spcPts val="3716"/>
              </a:lnSpc>
              <a:buFont typeface="Arial"/>
              <a:buChar char="⚬"/>
            </a:pPr>
            <a:r>
              <a:rPr lang="en-US" sz="2693" spc="263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Report back to Larger Group: </a:t>
            </a:r>
          </a:p>
          <a:p>
            <a:pPr algn="l">
              <a:lnSpc>
                <a:spcPts val="3716"/>
              </a:lnSpc>
            </a:pPr>
            <a:endParaRPr lang="en-US" sz="2693" spc="263" dirty="0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4800" y="1553618"/>
            <a:ext cx="8991599" cy="560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566"/>
              </a:lnSpc>
              <a:spcBef>
                <a:spcPct val="0"/>
              </a:spcBef>
            </a:pPr>
            <a:r>
              <a:rPr lang="en-US" sz="3309" spc="26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PART 2 SCENARIOS: THE  AGENDA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013836" y="1028700"/>
            <a:ext cx="19354610" cy="2258023"/>
            <a:chOff x="0" y="0"/>
            <a:chExt cx="1876002" cy="2188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6002" cy="218865"/>
            </a:xfrm>
            <a:custGeom>
              <a:avLst/>
              <a:gdLst/>
              <a:ahLst/>
              <a:cxnLst/>
              <a:rect l="l" t="t" r="r" b="b"/>
              <a:pathLst>
                <a:path w="1876002" h="218865">
                  <a:moveTo>
                    <a:pt x="1672802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876002" y="218865"/>
                  </a:lnTo>
                  <a:lnTo>
                    <a:pt x="1672802" y="0"/>
                  </a:lnTo>
                  <a:close/>
                </a:path>
              </a:pathLst>
            </a:custGeom>
            <a:solidFill>
              <a:srgbClr val="01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19050"/>
              <a:ext cx="1672802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6860" y="3148979"/>
            <a:ext cx="5689104" cy="275488"/>
            <a:chOff x="0" y="0"/>
            <a:chExt cx="4519796" cy="2188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19796" cy="218865"/>
            </a:xfrm>
            <a:custGeom>
              <a:avLst/>
              <a:gdLst/>
              <a:ahLst/>
              <a:cxnLst/>
              <a:rect l="l" t="t" r="r" b="b"/>
              <a:pathLst>
                <a:path w="4519796" h="218865">
                  <a:moveTo>
                    <a:pt x="4316596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4519796" y="218865"/>
                  </a:lnTo>
                  <a:lnTo>
                    <a:pt x="4316596" y="0"/>
                  </a:lnTo>
                  <a:close/>
                </a:path>
              </a:pathLst>
            </a:custGeom>
            <a:solidFill>
              <a:srgbClr val="72707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19050"/>
              <a:ext cx="4316596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85550" y="-131220"/>
            <a:ext cx="9534019" cy="1112295"/>
            <a:chOff x="0" y="0"/>
            <a:chExt cx="1876002" cy="218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76002" cy="218865"/>
            </a:xfrm>
            <a:custGeom>
              <a:avLst/>
              <a:gdLst/>
              <a:ahLst/>
              <a:cxnLst/>
              <a:rect l="l" t="t" r="r" b="b"/>
              <a:pathLst>
                <a:path w="1876002" h="218865">
                  <a:moveTo>
                    <a:pt x="1672802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876002" y="218865"/>
                  </a:lnTo>
                  <a:lnTo>
                    <a:pt x="1672802" y="0"/>
                  </a:lnTo>
                  <a:close/>
                </a:path>
              </a:pathLst>
            </a:custGeom>
            <a:solidFill>
              <a:srgbClr val="36363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19050"/>
              <a:ext cx="1672802" cy="237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-715490" y="962025"/>
            <a:ext cx="129212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800401" y="2179724"/>
            <a:ext cx="5487599" cy="5018866"/>
          </a:xfrm>
          <a:custGeom>
            <a:avLst/>
            <a:gdLst/>
            <a:ahLst/>
            <a:cxnLst/>
            <a:rect l="l" t="t" r="r" b="b"/>
            <a:pathLst>
              <a:path w="5487599" h="5018866">
                <a:moveTo>
                  <a:pt x="0" y="0"/>
                </a:moveTo>
                <a:lnTo>
                  <a:pt x="5487599" y="0"/>
                </a:lnTo>
                <a:lnTo>
                  <a:pt x="5487599" y="5018866"/>
                </a:lnTo>
                <a:lnTo>
                  <a:pt x="0" y="5018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04800" y="3791277"/>
            <a:ext cx="134874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spc="689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did you learn from practice?</a:t>
            </a:r>
          </a:p>
          <a:p>
            <a:pPr algn="l"/>
            <a:endParaRPr lang="en-US" sz="4400" spc="689" dirty="0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spc="689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key arguments did your group agree were the most</a:t>
            </a:r>
          </a:p>
          <a:p>
            <a:pPr algn="l"/>
            <a:r>
              <a:rPr lang="en-US" sz="4400" spc="689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effective for your assigned topic?</a:t>
            </a:r>
          </a:p>
          <a:p>
            <a:pPr algn="l"/>
            <a:endParaRPr lang="en-US" sz="4400" spc="689" dirty="0">
              <a:solidFill>
                <a:srgbClr val="231F2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spc="689" dirty="0">
                <a:solidFill>
                  <a:srgbClr val="231F2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is missing/what do you still need?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63813" y="1725604"/>
            <a:ext cx="9308329" cy="812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48"/>
              </a:lnSpc>
              <a:spcBef>
                <a:spcPct val="0"/>
              </a:spcBef>
            </a:pPr>
            <a:r>
              <a:rPr lang="en-US" sz="4745" spc="37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SHARE OUT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1145</Words>
  <Application>Microsoft Office PowerPoint</Application>
  <PresentationFormat>Custom</PresentationFormat>
  <Paragraphs>160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Google Sans</vt:lpstr>
      <vt:lpstr>Montserrat Light</vt:lpstr>
      <vt:lpstr>Calibri</vt:lpstr>
      <vt:lpstr>Segoe UI</vt:lpstr>
      <vt:lpstr>Montserrat Classic</vt:lpstr>
      <vt:lpstr>Open Sauce Bold</vt:lpstr>
      <vt:lpstr>Archivo Black</vt:lpstr>
      <vt:lpstr>Metric Regular</vt:lpstr>
      <vt:lpstr>Montserrat Light Bold</vt:lpstr>
      <vt:lpstr>Montserrat Classic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SJI RJ Train the Trainer </dc:title>
  <cp:lastModifiedBy>Bustos, Paloma</cp:lastModifiedBy>
  <cp:revision>4</cp:revision>
  <dcterms:created xsi:type="dcterms:W3CDTF">2006-08-16T00:00:00Z</dcterms:created>
  <dcterms:modified xsi:type="dcterms:W3CDTF">2025-03-12T17:21:17Z</dcterms:modified>
  <dc:identifier>DAGIsSOetxI</dc:identifier>
</cp:coreProperties>
</file>